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75" r:id="rId5"/>
    <p:sldId id="260" r:id="rId6"/>
    <p:sldId id="274" r:id="rId7"/>
    <p:sldId id="271" r:id="rId8"/>
    <p:sldId id="270" r:id="rId9"/>
    <p:sldId id="264" r:id="rId10"/>
    <p:sldId id="257" r:id="rId11"/>
    <p:sldId id="259" r:id="rId12"/>
    <p:sldId id="262" r:id="rId13"/>
    <p:sldId id="266" r:id="rId14"/>
    <p:sldId id="258" r:id="rId15"/>
    <p:sldId id="267" r:id="rId16"/>
    <p:sldId id="261" r:id="rId17"/>
    <p:sldId id="277" r:id="rId18"/>
    <p:sldId id="278" r:id="rId19"/>
    <p:sldId id="276" r:id="rId20"/>
    <p:sldId id="268" r:id="rId21"/>
    <p:sldId id="269" r:id="rId22"/>
    <p:sldId id="273" r:id="rId23"/>
    <p:sldId id="281" r:id="rId24"/>
    <p:sldId id="279" r:id="rId25"/>
    <p:sldId id="280" r:id="rId26"/>
    <p:sldId id="282" r:id="rId27"/>
    <p:sldId id="265" r:id="rId2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0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0154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7016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799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0929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3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2672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059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2020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7946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895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523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F7F1B-D0BF-4A42-A6C2-0720DC66A936}" type="datetimeFigureOut">
              <a:rPr lang="sk-SK" smtClean="0"/>
              <a:t>1. 10. 2023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894A2-7F11-4D01-B4CE-CBC13390FFDB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986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378695"/>
          </a:xfrm>
        </p:spPr>
        <p:txBody>
          <a:bodyPr>
            <a:normAutofit/>
          </a:bodyPr>
          <a:lstStyle/>
          <a:p>
            <a:br>
              <a:rPr lang="sk-SK" dirty="0"/>
            </a:b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5733256"/>
            <a:ext cx="8784976" cy="670858"/>
          </a:xfrm>
        </p:spPr>
        <p:txBody>
          <a:bodyPr>
            <a:normAutofit/>
          </a:bodyPr>
          <a:lstStyle/>
          <a:p>
            <a:r>
              <a:rPr lang="sk-SK" b="1" dirty="0">
                <a:solidFill>
                  <a:schemeClr val="tx1"/>
                </a:solidFill>
              </a:rPr>
              <a:t>8.septembra 2023 - Ranč u </a:t>
            </a:r>
            <a:r>
              <a:rPr lang="sk-SK" b="1" dirty="0" err="1">
                <a:solidFill>
                  <a:schemeClr val="tx1"/>
                </a:solidFill>
              </a:rPr>
              <a:t>Bobiho</a:t>
            </a:r>
            <a:r>
              <a:rPr lang="sk-SK" b="1" dirty="0">
                <a:solidFill>
                  <a:schemeClr val="tx1"/>
                </a:solidFill>
              </a:rPr>
              <a:t>, Nový Tekov</a:t>
            </a:r>
          </a:p>
          <a:p>
            <a:endParaRPr lang="sk-SK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8AB34D7-47E8-D2E6-317C-A0C7DB9D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369" y="207231"/>
            <a:ext cx="4362450" cy="25527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BE4433AB-4880-4168-2D0F-437728C59ADE}"/>
              </a:ext>
            </a:extLst>
          </p:cNvPr>
          <p:cNvSpPr txBox="1"/>
          <p:nvPr/>
        </p:nvSpPr>
        <p:spPr>
          <a:xfrm>
            <a:off x="472009" y="2915109"/>
            <a:ext cx="7772400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8320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Moyses</a:t>
            </a:r>
            <a:r>
              <a:rPr lang="sk-SK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 </a:t>
            </a:r>
            <a:r>
              <a:rPr lang="sk-SK" sz="32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Palárik</a:t>
            </a:r>
            <a:r>
              <a:rPr lang="sk-SK" sz="32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spoluzakladatelia Matice slovenskej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8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13588FC-8891-1143-2C5E-B1C78D4F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0"/>
            <a:ext cx="4139952" cy="68580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F45E4A7-3AE3-4468-982B-CF8306842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04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69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FF561F54-0B15-16CB-C5D4-1317758A3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128936"/>
            <a:ext cx="4762500" cy="444817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FCCB3C60-B5A0-96A6-B152-FF4E29F37FC1}"/>
              </a:ext>
            </a:extLst>
          </p:cNvPr>
          <p:cNvSpPr txBox="1"/>
          <p:nvPr/>
        </p:nvSpPr>
        <p:spPr>
          <a:xfrm>
            <a:off x="0" y="1124744"/>
            <a:ext cx="3707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7200" b="1" dirty="0"/>
              <a:t>A to s:</a:t>
            </a:r>
            <a:endParaRPr lang="sk-SK" sz="7200" dirty="0"/>
          </a:p>
        </p:txBody>
      </p:sp>
    </p:spTree>
    <p:extLst>
      <p:ext uri="{BB962C8B-B14F-4D97-AF65-F5344CB8AC3E}">
        <p14:creationId xmlns:p14="http://schemas.microsoft.com/office/powerpoint/2010/main" val="96029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námky: Pavol Orszagh Hviezdoslav (1849-1921), Slovak writer  (Československo(World cultural figures) Mi:CS 1878,Sn:CS 1628,Yt:CS  1725,Sg:CS 1829,AFA:CS 1723,POF:CS 1768">
            <a:extLst>
              <a:ext uri="{FF2B5EF4-FFF2-40B4-BE49-F238E27FC236}">
                <a16:creationId xmlns:a16="http://schemas.microsoft.com/office/drawing/2014/main" id="{968AC28D-2051-EBE9-8F5D-522130CC85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70C1EA9-2539-AE7C-F6AB-8E51B1153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399" y="188640"/>
            <a:ext cx="1733550" cy="2857500"/>
          </a:xfrm>
          <a:prstGeom prst="rect">
            <a:avLst/>
          </a:prstGeom>
        </p:spPr>
      </p:pic>
      <p:pic>
        <p:nvPicPr>
          <p:cNvPr id="8" name="Obrázok 7" descr="POFIS - Katalóg - Produkty - Osobnosti - Pavol Országh-Hviezdoslav">
            <a:extLst>
              <a:ext uri="{FF2B5EF4-FFF2-40B4-BE49-F238E27FC236}">
                <a16:creationId xmlns:a16="http://schemas.microsoft.com/office/drawing/2014/main" id="{B29ECAA8-78B7-585A-DE56-EEEEF4AED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716" y="188640"/>
            <a:ext cx="2381885" cy="19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8B7BC730-21CC-D2CC-A99E-09550F23D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868" y="188640"/>
            <a:ext cx="1628775" cy="281940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6C60107E-C476-8285-DFC9-B0933317F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185" y="188640"/>
            <a:ext cx="2466975" cy="2857500"/>
          </a:xfrm>
          <a:prstGeom prst="rect">
            <a:avLst/>
          </a:prstGeom>
        </p:spPr>
      </p:pic>
      <p:pic>
        <p:nvPicPr>
          <p:cNvPr id="3" name="Picture 3" descr="C:\Users\Farár\Desktop\CS_10_korun_Československych_averz.jpg">
            <a:extLst>
              <a:ext uri="{FF2B5EF4-FFF2-40B4-BE49-F238E27FC236}">
                <a16:creationId xmlns:a16="http://schemas.microsoft.com/office/drawing/2014/main" id="{E70CD187-6C36-CC10-4BF5-D94947579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3121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 descr="POFIS - Katalóg - Produkty - Pavol Országh Hviezdoslav">
            <a:extLst>
              <a:ext uri="{FF2B5EF4-FFF2-40B4-BE49-F238E27FC236}">
                <a16:creationId xmlns:a16="http://schemas.microsoft.com/office/drawing/2014/main" id="{19837363-A937-38A0-B40D-8A4B0A5AFEF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08040"/>
            <a:ext cx="3903345" cy="39033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309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BDCBD-E1F9-D6C7-085B-E53C128C1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4892039" cy="6106690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Pavlom Országhom Hviezdoslavom,</a:t>
            </a:r>
            <a:br>
              <a:rPr lang="sk-SK" b="1" dirty="0"/>
            </a:br>
            <a:r>
              <a:rPr lang="sk-SK" b="1" dirty="0"/>
              <a:t>právnikom </a:t>
            </a:r>
            <a:br>
              <a:rPr lang="sk-SK" b="1" dirty="0"/>
            </a:br>
            <a:r>
              <a:rPr lang="sk-SK" b="1" dirty="0"/>
              <a:t>a </a:t>
            </a:r>
            <a:br>
              <a:rPr lang="sk-SK" b="1" dirty="0"/>
            </a:br>
            <a:r>
              <a:rPr lang="sk-SK" b="1" dirty="0"/>
              <a:t>básnikom</a:t>
            </a:r>
            <a:br>
              <a:rPr lang="sk-SK" b="1" dirty="0"/>
            </a:br>
            <a:r>
              <a:rPr lang="sk-SK" b="1" dirty="0"/>
              <a:t>(1849 – 1921), ktorý</a:t>
            </a:r>
            <a:br>
              <a:rPr lang="sk-SK" b="1" dirty="0"/>
            </a:br>
            <a:r>
              <a:rPr lang="sk-SK" b="1" dirty="0"/>
              <a:t>napísal báseň</a:t>
            </a:r>
            <a:br>
              <a:rPr lang="sk-SK" b="1" dirty="0"/>
            </a:br>
            <a:r>
              <a:rPr lang="sk-SK" b="1" i="1" dirty="0"/>
              <a:t>Na smrť </a:t>
            </a:r>
            <a:r>
              <a:rPr lang="sk-SK" b="1" i="1" dirty="0" err="1"/>
              <a:t>Moysesa</a:t>
            </a:r>
            <a:br>
              <a:rPr lang="sk-SK" b="1" i="1" dirty="0"/>
            </a:br>
            <a:r>
              <a:rPr lang="sk-SK" b="1" dirty="0"/>
              <a:t>5.júla 1869</a:t>
            </a:r>
            <a:br>
              <a:rPr lang="sk-SK" b="1" dirty="0"/>
            </a:br>
            <a:r>
              <a:rPr lang="sk-SK" b="1" dirty="0"/>
              <a:t>a v nej píše: </a:t>
            </a:r>
          </a:p>
        </p:txBody>
      </p:sp>
      <p:pic>
        <p:nvPicPr>
          <p:cNvPr id="3" name="Picture 4" descr="C:\Users\Farár\Desktop\i_5257153.jpg">
            <a:extLst>
              <a:ext uri="{FF2B5EF4-FFF2-40B4-BE49-F238E27FC236}">
                <a16:creationId xmlns:a16="http://schemas.microsoft.com/office/drawing/2014/main" id="{6A69FBDC-B929-98CB-6C56-BF08A0EEB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39" y="1"/>
            <a:ext cx="42519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868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Známky: Pavol Országh Hviezdoslav (Československo(Cultural and Political  Personalities) Mi:CS 566,Sn:CS 374,Yt:CS 492,Sg:CS 539,AFA:CS 415,POF:CS 502">
            <a:extLst>
              <a:ext uri="{FF2B5EF4-FFF2-40B4-BE49-F238E27FC236}">
                <a16:creationId xmlns:a16="http://schemas.microsoft.com/office/drawing/2014/main" id="{8EE21B1C-5CB4-BD8D-397D-E4EAB5D2AF0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7" name="AutoShape 4" descr="Známky: Pavol Országh Hviezdoslav (Československo(Cultural and Political  Personalities) Mi:CS 566,Sn:CS 374,Yt:CS 492,Sg:CS 539,AFA:CS 415,POF:CS 502">
            <a:extLst>
              <a:ext uri="{FF2B5EF4-FFF2-40B4-BE49-F238E27FC236}">
                <a16:creationId xmlns:a16="http://schemas.microsoft.com/office/drawing/2014/main" id="{FEA546F4-0B43-4B3A-5202-F4711C3DCD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8" name="AutoShape 6" descr="Známky: Pavol Országh Hviezdoslav (Československo(Cultural and Political  Personalities) Mi:CS 566,Sn:CS 374,Yt:CS 492,Sg:CS 539,AFA:CS 415,POF:CS 502">
            <a:extLst>
              <a:ext uri="{FF2B5EF4-FFF2-40B4-BE49-F238E27FC236}">
                <a16:creationId xmlns:a16="http://schemas.microsoft.com/office/drawing/2014/main" id="{37439A55-D129-36DC-2344-538D3615F8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9" name="AutoShape 8" descr="Známky: Pavol Országh Hviezdoslav (Československo(Cultural and Political  Personalities) Mi:CS 566,Sn:CS 374,Yt:CS 492,Sg:CS 539,AFA:CS 415,POF:CS 502">
            <a:extLst>
              <a:ext uri="{FF2B5EF4-FFF2-40B4-BE49-F238E27FC236}">
                <a16:creationId xmlns:a16="http://schemas.microsoft.com/office/drawing/2014/main" id="{ECE74022-0B91-5425-5714-8CA096BBB9A7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7750612" y="274639"/>
            <a:ext cx="936187" cy="13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endParaRPr lang="sk-SK" dirty="0"/>
          </a:p>
        </p:txBody>
      </p:sp>
      <p:sp>
        <p:nvSpPr>
          <p:cNvPr id="10" name="AutoShape 10" descr="Známky: Pavol Orszagh Hviezdoslav (1849-1921), Slovak writer  (Československo(World cultural figures) Mi:CS 1878,Sn:CS 1628,Yt:CS  1725,Sg:CS 1829,AFA:CS 1723,POF:CS 1768">
            <a:extLst>
              <a:ext uri="{FF2B5EF4-FFF2-40B4-BE49-F238E27FC236}">
                <a16:creationId xmlns:a16="http://schemas.microsoft.com/office/drawing/2014/main" id="{AA985C9A-81AE-4E1D-1749-A45304E7C3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76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B1252BAE-0522-8B1A-5BE5-3C50C0200073}"/>
              </a:ext>
            </a:extLst>
          </p:cNvPr>
          <p:cNvSpPr txBox="1"/>
          <p:nvPr/>
        </p:nvSpPr>
        <p:spPr>
          <a:xfrm>
            <a:off x="251520" y="736468"/>
            <a:ext cx="8280920" cy="5446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Umrel nám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Moyses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nechal nás v púšti.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Či v púšti len? — V zemi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zasľúbenosti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ktorú ale nesmel okúsiť sám,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preto zložil v obeť telo, kosti.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Ale duch tu je; ako večná lampa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horieť bude v chráme každej hrudi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bdieť nad nami zrakom neustálym,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i keď nás uspí, aj keď zobudí.</a:t>
            </a:r>
            <a:endParaRPr lang="sk-SK" sz="3200" b="1" dirty="0"/>
          </a:p>
        </p:txBody>
      </p:sp>
    </p:spTree>
    <p:extLst>
      <p:ext uri="{BB962C8B-B14F-4D97-AF65-F5344CB8AC3E}">
        <p14:creationId xmlns:p14="http://schemas.microsoft.com/office/powerpoint/2010/main" val="15066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98E0F8-DBE0-96E5-5F84-1C33E4401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7179342-CB97-B550-3DF8-5DD53BF62715}"/>
              </a:ext>
            </a:extLst>
          </p:cNvPr>
          <p:cNvSpPr txBox="1"/>
          <p:nvPr/>
        </p:nvSpPr>
        <p:spPr>
          <a:xfrm>
            <a:off x="323528" y="1098719"/>
            <a:ext cx="8486600" cy="5484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tá Matica, čože teraz zmýšľa?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Asi: či sa má za vladárom pobrať</a:t>
            </a:r>
            <a:endParaRPr lang="sk-SK" sz="32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kráľovna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verná, a či diaľ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padlosť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vdovskú života si žobrať?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Nevie, nezná. Pomôž jej v pochybnosti,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duchu mŕtveho! —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Jaks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predtým tu bol,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zaujmi teraz a zaujmi večne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záležitostí našich radný stôl.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540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5132884"/>
            <a:ext cx="7344816" cy="1392460"/>
          </a:xfrm>
        </p:spPr>
        <p:txBody>
          <a:bodyPr>
            <a:normAutofit/>
          </a:bodyPr>
          <a:lstStyle/>
          <a:p>
            <a:pPr algn="ctr"/>
            <a:r>
              <a:rPr lang="sk-SK" sz="3600" dirty="0"/>
              <a:t>Hviezdoslav sa stal v roku 1911 </a:t>
            </a:r>
            <a:br>
              <a:rPr lang="sk-SK" sz="3600" dirty="0"/>
            </a:br>
            <a:r>
              <a:rPr lang="sk-SK" sz="3600" dirty="0"/>
              <a:t>Čestným predsedom MS v Martine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331640" y="5367338"/>
            <a:ext cx="5947048" cy="1158006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Picture 2" descr="C:\Users\Farár\Desktop\Hviezdoslav_reční_pri_oslavách_oživotvorenia_Matice_slovenskej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56829"/>
            <a:ext cx="6704931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06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B6F99E-4065-E545-0D9C-5ECEA4A25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74638"/>
            <a:ext cx="4572000" cy="157018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b="1" dirty="0"/>
              <a:t>P.O. Hviezdoslav, 5.júna 1919,</a:t>
            </a:r>
            <a:r>
              <a:rPr lang="sk-SK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sk-SK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sk-SK" sz="20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znovutovoreniu</a:t>
            </a:r>
            <a:r>
              <a:rPr lang="sk-SK" sz="20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Matice slovenskej</a:t>
            </a:r>
            <a:br>
              <a:rPr lang="sk-SK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k-SK" i="1" dirty="0"/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3DBE63BE-D0EF-484A-2CBC-C6DD4310CE8E}"/>
              </a:ext>
            </a:extLst>
          </p:cNvPr>
          <p:cNvSpPr txBox="1"/>
          <p:nvPr/>
        </p:nvSpPr>
        <p:spPr>
          <a:xfrm>
            <a:off x="3923928" y="1196752"/>
            <a:ext cx="5220072" cy="47375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vy —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ichž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ctí si naše podanie,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spomínať vďačne neprestane nikdy —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vy, augustoví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kedys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blíženci!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náš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jasnoumný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Štefan, horlivý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náš Karol,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velekňazi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proroci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 apoštoli… kde ste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včuľ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 iste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hľadíte stadiaľ na nás, zaslzený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zrak radostne, vy oba, z výšin tých,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ó, požehnajte nášmu vchádzaniu,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splnomocnení na to — od Boha,</a:t>
            </a:r>
            <a:b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ako </a:t>
            </a:r>
            <a:r>
              <a:rPr lang="sk-SK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pomazanci</a:t>
            </a:r>
            <a:r>
              <a:rPr lang="sk-SK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ako tu, i tam!</a:t>
            </a:r>
            <a:endParaRPr lang="sk-SK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F521A05-F62F-9876-E340-C41AEA0B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4" y="0"/>
            <a:ext cx="4068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06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8D78CE-FC82-A629-B56C-FCEC24184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b="1" dirty="0"/>
              <a:t>Valné zhromaždenie MS                          5.augusta 1919 zvolilo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9D88787-B381-13DA-21ED-B460589C6C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k-SK" b="1" dirty="0"/>
              <a:t>P. O. Hviezdoslava - predsedom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A1C548A-DDB0-2FDC-4D13-B9DEEFE32B8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správcami sa stali: 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Jaroslav Vlček 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sk-SK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Jozef Škultéty</a:t>
            </a:r>
            <a:endParaRPr lang="sk-SK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k-SK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tajomníkom </a:t>
            </a:r>
          </a:p>
          <a:p>
            <a:pPr marL="0" indent="0">
              <a:buNone/>
            </a:pPr>
            <a:r>
              <a:rPr lang="sk-SK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sk-SK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Štefan Krčméry</a:t>
            </a:r>
            <a:endParaRPr lang="sk-SK" b="1" dirty="0"/>
          </a:p>
        </p:txBody>
      </p:sp>
      <p:pic>
        <p:nvPicPr>
          <p:cNvPr id="5" name="Picture 3" descr="C:\Users\Farár\Desktop\Hviezdoslav.jpg">
            <a:extLst>
              <a:ext uri="{FF2B5EF4-FFF2-40B4-BE49-F238E27FC236}">
                <a16:creationId xmlns:a16="http://schemas.microsoft.com/office/drawing/2014/main" id="{85A33A56-F8FB-993D-A51E-5FFB1C348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803525"/>
            <a:ext cx="2286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447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F4DCD-F3C3-A4C6-5F6A-FA04B8F20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313" y="2852936"/>
            <a:ext cx="7772400" cy="4005064"/>
          </a:xfrm>
        </p:spPr>
        <p:txBody>
          <a:bodyPr>
            <a:normAutofit/>
          </a:bodyPr>
          <a:lstStyle/>
          <a:p>
            <a:pPr algn="ctr"/>
            <a:r>
              <a:rPr lang="sk-SK" dirty="0"/>
              <a:t>Ako to vlastne </a:t>
            </a:r>
            <a:br>
              <a:rPr lang="sk-SK" dirty="0"/>
            </a:br>
            <a:r>
              <a:rPr lang="sk-SK" dirty="0"/>
              <a:t>v onom jubilejnom </a:t>
            </a:r>
            <a:br>
              <a:rPr lang="sk-SK" dirty="0"/>
            </a:br>
            <a:r>
              <a:rPr lang="sk-SK" dirty="0"/>
              <a:t>miléniovom roku </a:t>
            </a:r>
            <a:r>
              <a:rPr lang="sk-SK" dirty="0" err="1"/>
              <a:t>cyrilometodského</a:t>
            </a:r>
            <a:r>
              <a:rPr lang="sk-SK" dirty="0"/>
              <a:t> jubilea 1863       s vytvorením Matice bolo?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8413185-6C52-8EE7-32F2-5DB431EF6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2348881"/>
            <a:ext cx="7772400" cy="2058020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68D835B-3045-DA04-4EB3-B5E290D1F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950" y="56579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28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03DF9F67-A726-08CC-77D9-D8736701D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382"/>
            <a:ext cx="9144000" cy="61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70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244A3D-06B9-0011-2BD6-18797CF47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Ján Samuel </a:t>
            </a:r>
            <a:r>
              <a:rPr lang="sk-SK" b="1" dirty="0" err="1"/>
              <a:t>Francisci</a:t>
            </a:r>
            <a:r>
              <a:rPr lang="sk-SK" b="1" dirty="0"/>
              <a:t> – Rimavský (1822- 1905):                                                 </a:t>
            </a:r>
            <a:r>
              <a:rPr lang="sk-SK" b="1" i="1" dirty="0"/>
              <a:t>Črty z doby </a:t>
            </a:r>
            <a:r>
              <a:rPr lang="sk-SK" b="1" i="1" dirty="0" err="1"/>
              <a:t>moysesovskej</a:t>
            </a:r>
            <a:endParaRPr lang="sk-SK" b="1" i="1" dirty="0"/>
          </a:p>
        </p:txBody>
      </p:sp>
      <p:pic>
        <p:nvPicPr>
          <p:cNvPr id="3" name="Obrázok 2" descr="Ján Francisci-Rimavský">
            <a:extLst>
              <a:ext uri="{FF2B5EF4-FFF2-40B4-BE49-F238E27FC236}">
                <a16:creationId xmlns:a16="http://schemas.microsoft.com/office/drawing/2014/main" id="{06BA2058-733E-2CA3-305E-3CE5052C6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68993"/>
            <a:ext cx="4248472" cy="48890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16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C9AB435D-B75D-2097-BBDC-40589DAFE034}"/>
              </a:ext>
            </a:extLst>
          </p:cNvPr>
          <p:cNvSpPr txBox="1"/>
          <p:nvPr/>
        </p:nvSpPr>
        <p:spPr>
          <a:xfrm>
            <a:off x="323528" y="188640"/>
            <a:ext cx="8496944" cy="6104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sz="3200" b="1" i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sk-SK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Moysesovi</a:t>
            </a:r>
            <a:r>
              <a:rPr lang="sk-SK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napísal: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endParaRPr lang="sk-SK" sz="3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 vtedy bol som tam mladým, nepatrným dočasným úradníčkom, a ako taký nemohol som mať, ani nemal som žiadneho styku s takým vysokým hodnostárom. Ale po chýre, akú postať zaujímal a akú činnosť </a:t>
            </a:r>
            <a:r>
              <a:rPr lang="sk-SK" sz="32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vyvinoval</a:t>
            </a:r>
            <a:r>
              <a:rPr lang="sk-SK" sz="3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 Záhrebe, mal som o ňom vysokú mienku a skladal som v ňom veľké nádeje.</a:t>
            </a:r>
            <a:endParaRPr lang="sk-SK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058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04A094-08CA-604D-CAB7-CEE90A1E2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3. - 4.augusta 1863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682420B6-FB94-7B51-C85A-2E8F97FB9EB1}"/>
              </a:ext>
            </a:extLst>
          </p:cNvPr>
          <p:cNvSpPr txBox="1"/>
          <p:nvPr/>
        </p:nvSpPr>
        <p:spPr>
          <a:xfrm>
            <a:off x="611560" y="1196752"/>
            <a:ext cx="7200800" cy="5558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31.mája 1863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Cisár potvrdil Maticu slovenskú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3.augusta 1863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Príchod 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Moysesa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Martina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4.augusta 1863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Sv. omša a Služby Božie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Ustanovujúce Valné zhromaždenie Matice slovenskej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Moyses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predseda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Kuzmány – 1.podpredseda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Országh – 2.podpredseda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sk-SK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Vyslanstvo</a:t>
            </a: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 cisárovi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k-SK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94. 251 zlatých a 95 grajciarov - imanie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k-SK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318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118069-3CBA-9E4F-8BF0-DAA516B9E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F92DC9-3331-6F02-7DB4-FB6941808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 descr="Štefan Moyses, 1941, Matica slovenská, V. Stašík, D15, Slovenský štát">
            <a:extLst>
              <a:ext uri="{FF2B5EF4-FFF2-40B4-BE49-F238E27FC236}">
                <a16:creationId xmlns:a16="http://schemas.microsoft.com/office/drawing/2014/main" id="{0ABC3B4D-1C2A-33A9-9032-B21DAA310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99392"/>
            <a:ext cx="7128792" cy="71287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97116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1B413-2D05-8BF7-478E-3CFD856D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797153"/>
            <a:ext cx="8892480" cy="971822"/>
          </a:xfrm>
        </p:spPr>
        <p:txBody>
          <a:bodyPr>
            <a:normAutofit fontScale="90000"/>
          </a:bodyPr>
          <a:lstStyle/>
          <a:p>
            <a:r>
              <a:rPr lang="sk-SK" dirty="0"/>
              <a:t>3 </a:t>
            </a:r>
            <a:r>
              <a:rPr lang="sk-SK" cap="none" dirty="0"/>
              <a:t>Valné zhromaždenie MS </a:t>
            </a:r>
            <a:r>
              <a:rPr lang="sk-SK" dirty="0"/>
              <a:t>9.</a:t>
            </a:r>
            <a:r>
              <a:rPr lang="sk-SK" cap="none" dirty="0"/>
              <a:t>augusta</a:t>
            </a:r>
            <a:r>
              <a:rPr lang="sk-SK" dirty="0"/>
              <a:t> 1865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8CB3C1-36C9-9865-EE6E-308E3DDDC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3212976"/>
            <a:ext cx="8892480" cy="1512168"/>
          </a:xfrm>
        </p:spPr>
        <p:txBody>
          <a:bodyPr>
            <a:normAutofit fontScale="92500"/>
          </a:bodyPr>
          <a:lstStyle/>
          <a:p>
            <a:pPr algn="ctr"/>
            <a:r>
              <a:rPr lang="sk-SK" sz="4000" b="1" dirty="0" err="1">
                <a:solidFill>
                  <a:schemeClr val="tx1"/>
                </a:solidFill>
              </a:rPr>
              <a:t>Moyses</a:t>
            </a:r>
            <a:r>
              <a:rPr lang="sk-SK" sz="4000" b="1" dirty="0">
                <a:solidFill>
                  <a:schemeClr val="tx1"/>
                </a:solidFill>
              </a:rPr>
              <a:t> ešte viedol </a:t>
            </a:r>
          </a:p>
          <a:p>
            <a:r>
              <a:rPr lang="sk-SK" sz="4000" b="1" dirty="0">
                <a:solidFill>
                  <a:schemeClr val="tx1"/>
                </a:solidFill>
              </a:rPr>
              <a:t>2 Valné zhromaždenie MS 3.augusta 1864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300C7FD-A292-2E85-EE39-FF2D518F6B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59" y="620688"/>
            <a:ext cx="2675881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886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undefined">
            <a:extLst>
              <a:ext uri="{FF2B5EF4-FFF2-40B4-BE49-F238E27FC236}">
                <a16:creationId xmlns:a16="http://schemas.microsoft.com/office/drawing/2014/main" id="{39E4ADC6-C960-7448-F76F-8FB800F160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80" y="24512"/>
            <a:ext cx="4173855" cy="48844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A4A94C7F-9578-8650-A77A-923059011E13}"/>
              </a:ext>
            </a:extLst>
          </p:cNvPr>
          <p:cNvSpPr txBox="1"/>
          <p:nvPr/>
        </p:nvSpPr>
        <p:spPr>
          <a:xfrm>
            <a:off x="0" y="5373216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k-SK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Andrej Sládkovič, vlastným menom  Andrej </a:t>
            </a:r>
            <a:r>
              <a:rPr lang="sk-SK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Braxatoris</a:t>
            </a:r>
            <a:r>
              <a:rPr lang="sk-SK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(1820 – 1872), evanjelický kňaz, básnik, prekladateľ, publicista </a:t>
            </a:r>
            <a:r>
              <a:rPr lang="sk-SK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uverejnil v roku 1862 báseň Štefanovi </a:t>
            </a:r>
            <a:r>
              <a:rPr lang="sk-SK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Moysesovi</a:t>
            </a:r>
            <a:endParaRPr lang="sk-SK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856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Portrét z 1862">
            <a:extLst>
              <a:ext uri="{FF2B5EF4-FFF2-40B4-BE49-F238E27FC236}">
                <a16:creationId xmlns:a16="http://schemas.microsoft.com/office/drawing/2014/main" id="{FA4558E3-DD0A-A298-95E4-1AAC3DC1B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7" y="548680"/>
            <a:ext cx="2193925" cy="25063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7E02B63D-844C-B4C1-27DE-19B39668A30B}"/>
              </a:ext>
            </a:extLst>
          </p:cNvPr>
          <p:cNvSpPr txBox="1"/>
          <p:nvPr/>
        </p:nvSpPr>
        <p:spPr>
          <a:xfrm>
            <a:off x="1115616" y="4221088"/>
            <a:ext cx="72008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Ján Kalinčiak (1822 – 1871), evanjelik, pedagóg, literárny kritik a spisovateľ</a:t>
            </a:r>
            <a:r>
              <a:rPr lang="sk-SK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sk-SK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uverejnil báseň so spomienkou na slovenských národovcov: </a:t>
            </a:r>
            <a:r>
              <a:rPr lang="sk-SK" sz="28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Moje obrázky</a:t>
            </a:r>
            <a:endParaRPr lang="sk-SK" sz="2800" b="1" i="1" dirty="0"/>
          </a:p>
        </p:txBody>
      </p:sp>
    </p:spTree>
    <p:extLst>
      <p:ext uri="{BB962C8B-B14F-4D97-AF65-F5344CB8AC3E}">
        <p14:creationId xmlns:p14="http://schemas.microsoft.com/office/powerpoint/2010/main" val="3631448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898215-2479-7233-2953-BAAB387E7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517231"/>
            <a:ext cx="5486400" cy="927795"/>
          </a:xfrm>
        </p:spPr>
        <p:txBody>
          <a:bodyPr>
            <a:noAutofit/>
          </a:bodyPr>
          <a:lstStyle/>
          <a:p>
            <a:pPr algn="ctr"/>
            <a:r>
              <a:rPr lang="sk-SK" sz="4000" dirty="0"/>
              <a:t>Ďakujem za pozornosť!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72AE23E5-A425-4C5E-8106-156652482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187624" y="684585"/>
            <a:ext cx="5486400" cy="41148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E1B6713-4347-8319-04B9-BAA367EF8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805264"/>
            <a:ext cx="5486400" cy="79208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Picture 1810">
            <a:extLst>
              <a:ext uri="{FF2B5EF4-FFF2-40B4-BE49-F238E27FC236}">
                <a16:creationId xmlns:a16="http://schemas.microsoft.com/office/drawing/2014/main" id="{2689A1E3-B0AA-0EC8-FF6F-7C84A5504A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65312" y="116632"/>
            <a:ext cx="5298976" cy="525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95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C3DC6B-050E-3E51-1C5B-A277680EAB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/>
              <a:t>Prvým predsedom slovenskej Matice je biskup Štefan </a:t>
            </a:r>
            <a:r>
              <a:rPr lang="sk-SK" b="1" dirty="0" err="1"/>
              <a:t>Moyses</a:t>
            </a:r>
            <a:endParaRPr lang="sk-SK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969EFE-138B-3AB2-625A-95FD24586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0" y="4725144"/>
            <a:ext cx="7558608" cy="913656"/>
          </a:xfrm>
        </p:spPr>
        <p:txBody>
          <a:bodyPr>
            <a:normAutofit/>
          </a:bodyPr>
          <a:lstStyle/>
          <a:p>
            <a:r>
              <a:rPr lang="sk-SK" sz="1600" dirty="0">
                <a:solidFill>
                  <a:schemeClr val="tx1"/>
                </a:solidFill>
              </a:rPr>
              <a:t>prof. </a:t>
            </a:r>
            <a:r>
              <a:rPr lang="sk-SK" sz="1600" dirty="0" err="1">
                <a:solidFill>
                  <a:schemeClr val="tx1"/>
                </a:solidFill>
              </a:rPr>
              <a:t>dr.</a:t>
            </a:r>
            <a:r>
              <a:rPr lang="sk-SK" sz="1600" dirty="0">
                <a:solidFill>
                  <a:schemeClr val="tx1"/>
                </a:solidFill>
              </a:rPr>
              <a:t> Pavol Zemko, O.C.H., predseda HI</a:t>
            </a:r>
          </a:p>
        </p:txBody>
      </p:sp>
    </p:spTree>
    <p:extLst>
      <p:ext uri="{BB962C8B-B14F-4D97-AF65-F5344CB8AC3E}">
        <p14:creationId xmlns:p14="http://schemas.microsoft.com/office/powerpoint/2010/main" val="2554414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49AD6A-3C7A-E199-722B-1729EE94B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420888"/>
            <a:ext cx="8064896" cy="2306687"/>
          </a:xfrm>
        </p:spPr>
        <p:txBody>
          <a:bodyPr>
            <a:noAutofit/>
          </a:bodyPr>
          <a:lstStyle/>
          <a:p>
            <a:pPr algn="ctr"/>
            <a:r>
              <a:rPr lang="sk-SK" sz="5400" dirty="0"/>
              <a:t>V roku 2023 </a:t>
            </a:r>
            <a:br>
              <a:rPr lang="sk-SK" sz="5400" dirty="0"/>
            </a:br>
            <a:r>
              <a:rPr lang="sk-SK" sz="5400" dirty="0"/>
              <a:t>si pripomíname: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0048FEFE-A338-B2E2-8221-B94A7583B5B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90096D-A460-BC4B-3776-C9CA3D2E9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16388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611560" y="260648"/>
            <a:ext cx="784887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sk-SK" sz="2800" b="1" dirty="0"/>
              <a:t>210. výročie, čo biskup, Štefan </a:t>
            </a:r>
            <a:r>
              <a:rPr lang="sk-SK" sz="2800" b="1" dirty="0" err="1"/>
              <a:t>Moyses</a:t>
            </a:r>
            <a:r>
              <a:rPr lang="sk-SK" sz="2800" b="1" dirty="0"/>
              <a:t>, prešiel z gymnázia  v Trnave do kňazského seminára v Trnave, kde začal študovať filozofiu                    (1813 – 1815)</a:t>
            </a:r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sk-SK" sz="2800" b="1" dirty="0"/>
              <a:t>160. výročie, čo sa biskup, Mons. PhDr. Štefan </a:t>
            </a:r>
            <a:r>
              <a:rPr lang="sk-SK" sz="2800" b="1" dirty="0" err="1"/>
              <a:t>Moyses</a:t>
            </a:r>
            <a:r>
              <a:rPr lang="sk-SK" sz="2800" b="1" dirty="0"/>
              <a:t>, 3.augusta 1863 stal           </a:t>
            </a:r>
            <a:br>
              <a:rPr lang="sk-SK" sz="2800" b="1" dirty="0"/>
            </a:br>
            <a:r>
              <a:rPr lang="sk-SK" sz="2800" b="1" dirty="0"/>
              <a:t>             spoluzakladateľom Matice slovenskej v Martine, a kde bol zvolený za jej prvého predsedu</a:t>
            </a:r>
            <a:br>
              <a:rPr lang="sk-SK" sz="2400" b="1" dirty="0"/>
            </a:br>
            <a:br>
              <a:rPr lang="sk-SK" sz="2400" b="1" dirty="0"/>
            </a:br>
            <a:endParaRPr lang="sk-SK" sz="2400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5DBA9572-A898-37B6-87B1-DDAB3E4F36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17" y="4221088"/>
            <a:ext cx="2675881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30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092CFC30-823C-C8B2-FBE0-7E03EB4AE10B}"/>
              </a:ext>
            </a:extLst>
          </p:cNvPr>
          <p:cNvSpPr txBox="1"/>
          <p:nvPr/>
        </p:nvSpPr>
        <p:spPr>
          <a:xfrm>
            <a:off x="323528" y="764704"/>
            <a:ext cx="84969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3200" b="1" dirty="0" err="1"/>
              <a:t>Cisársko</a:t>
            </a:r>
            <a:r>
              <a:rPr lang="sk-SK" sz="3200" b="1" dirty="0"/>
              <a:t> - </a:t>
            </a:r>
            <a:r>
              <a:rPr lang="sk-SK" sz="3200" b="1" dirty="0" err="1"/>
              <a:t>kráľovsko</a:t>
            </a:r>
            <a:r>
              <a:rPr lang="sk-SK" sz="3200" b="1" dirty="0"/>
              <a:t> - apoštolské veličenstvo František Jozef I. (1830 - 1916)</a:t>
            </a:r>
          </a:p>
          <a:p>
            <a:pPr algn="ctr"/>
            <a:r>
              <a:rPr lang="sk-SK" sz="3200" b="1" dirty="0"/>
              <a:t>biskupa </a:t>
            </a:r>
            <a:r>
              <a:rPr lang="sk-SK" sz="3200" b="1" dirty="0" err="1"/>
              <a:t>Moysesa</a:t>
            </a:r>
            <a:r>
              <a:rPr lang="sk-SK" sz="3200" b="1" dirty="0"/>
              <a:t> pred ustanovujúcim zasadnutím Matice slovenskej 4.augusta 1863 menoval </a:t>
            </a:r>
            <a:r>
              <a:rPr lang="sk-SK" sz="3200" b="1" i="1" dirty="0"/>
              <a:t>tajným radcom</a:t>
            </a:r>
            <a:endParaRPr lang="sk-SK" sz="3200" b="1" dirty="0"/>
          </a:p>
        </p:txBody>
      </p:sp>
      <p:pic>
        <p:nvPicPr>
          <p:cNvPr id="4" name="Picture 6" descr="František Jozef I., erb">
            <a:extLst>
              <a:ext uri="{FF2B5EF4-FFF2-40B4-BE49-F238E27FC236}">
                <a16:creationId xmlns:a16="http://schemas.microsoft.com/office/drawing/2014/main" id="{26DBEE24-923A-9B64-A783-3FC3C7250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000"/>
            <a:ext cx="4991796" cy="308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413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antišek Jozef I.">
            <a:extLst>
              <a:ext uri="{FF2B5EF4-FFF2-40B4-BE49-F238E27FC236}">
                <a16:creationId xmlns:a16="http://schemas.microsoft.com/office/drawing/2014/main" id="{C435645C-C7C7-E8F4-6A70-C0B04D9E0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02" y="476672"/>
            <a:ext cx="219075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rantišek Jozef I., podpis (z wikidata)">
            <a:extLst>
              <a:ext uri="{FF2B5EF4-FFF2-40B4-BE49-F238E27FC236}">
                <a16:creationId xmlns:a16="http://schemas.microsoft.com/office/drawing/2014/main" id="{2806F3BA-2953-0A93-FE72-286670568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96952"/>
            <a:ext cx="6624736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972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69D3E163-4876-C2D3-DE0E-98AF1B9D9961}"/>
              </a:ext>
            </a:extLst>
          </p:cNvPr>
          <p:cNvSpPr txBox="1"/>
          <p:nvPr/>
        </p:nvSpPr>
        <p:spPr>
          <a:xfrm>
            <a:off x="971600" y="260648"/>
            <a:ext cx="7272808" cy="5047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b="1" dirty="0"/>
              <a:t> </a:t>
            </a:r>
            <a:endParaRPr lang="sk-SK" sz="2800" b="1" dirty="0"/>
          </a:p>
          <a:p>
            <a:pPr algn="ctr"/>
            <a:r>
              <a:rPr lang="sk-SK" sz="3600" b="1" dirty="0"/>
              <a:t>Zároveň mesto Martin mu udelilo             v roku 1863 </a:t>
            </a:r>
          </a:p>
          <a:p>
            <a:pPr algn="ctr"/>
            <a:r>
              <a:rPr lang="sk-SK" sz="3600" b="1" i="1" dirty="0"/>
              <a:t>čestné občianstvo</a:t>
            </a:r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  <a:p>
            <a:pPr algn="ctr"/>
            <a:endParaRPr lang="sk-SK" sz="2800" b="1" dirty="0"/>
          </a:p>
        </p:txBody>
      </p:sp>
      <p:pic>
        <p:nvPicPr>
          <p:cNvPr id="1026" name="Picture 2" descr="Erb :: Mesto Martin">
            <a:extLst>
              <a:ext uri="{FF2B5EF4-FFF2-40B4-BE49-F238E27FC236}">
                <a16:creationId xmlns:a16="http://schemas.microsoft.com/office/drawing/2014/main" id="{1BB9D917-CD66-BD47-5693-FE5115EA9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284984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184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>
            <a:extLst>
              <a:ext uri="{FF2B5EF4-FFF2-40B4-BE49-F238E27FC236}">
                <a16:creationId xmlns:a16="http://schemas.microsoft.com/office/drawing/2014/main" id="{507614F8-5FE0-A232-95D1-562B9D652B93}"/>
              </a:ext>
            </a:extLst>
          </p:cNvPr>
          <p:cNvSpPr txBox="1"/>
          <p:nvPr/>
        </p:nvSpPr>
        <p:spPr>
          <a:xfrm>
            <a:off x="1115616" y="1124744"/>
            <a:ext cx="748883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b="1" dirty="0"/>
              <a:t> </a:t>
            </a:r>
            <a:r>
              <a:rPr lang="sk-SK" sz="4400" b="1" dirty="0"/>
              <a:t>... a predovšetkým si hlavne pripomíname </a:t>
            </a:r>
            <a:br>
              <a:rPr lang="sk-SK" sz="4400" b="1" dirty="0"/>
            </a:br>
            <a:br>
              <a:rPr lang="sk-SK" sz="4400" b="1" dirty="0"/>
            </a:br>
            <a:r>
              <a:rPr lang="sk-SK" sz="4400" b="1" dirty="0"/>
              <a:t> 10.výročie, </a:t>
            </a:r>
          </a:p>
          <a:p>
            <a:pPr algn="ctr"/>
            <a:r>
              <a:rPr lang="sk-SK" sz="4400" b="1" dirty="0"/>
              <a:t>čo vystupujeme ako                  </a:t>
            </a:r>
            <a:r>
              <a:rPr lang="sk-SK" sz="4400" b="1" dirty="0" err="1"/>
              <a:t>Haulikov</a:t>
            </a:r>
            <a:r>
              <a:rPr lang="sk-SK" sz="4400" b="1" dirty="0"/>
              <a:t> inštitút</a:t>
            </a:r>
          </a:p>
        </p:txBody>
      </p:sp>
    </p:spTree>
    <p:extLst>
      <p:ext uri="{BB962C8B-B14F-4D97-AF65-F5344CB8AC3E}">
        <p14:creationId xmlns:p14="http://schemas.microsoft.com/office/powerpoint/2010/main" val="271740217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730</Words>
  <Application>Microsoft Office PowerPoint</Application>
  <PresentationFormat>Prezentácia na obrazovke (4:3)</PresentationFormat>
  <Paragraphs>75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2" baseType="lpstr">
      <vt:lpstr>Arial</vt:lpstr>
      <vt:lpstr>Calibri</vt:lpstr>
      <vt:lpstr>Courier New</vt:lpstr>
      <vt:lpstr>Times New Roman</vt:lpstr>
      <vt:lpstr>Motív Office</vt:lpstr>
      <vt:lpstr> </vt:lpstr>
      <vt:lpstr>Prezentácia programu PowerPoint</vt:lpstr>
      <vt:lpstr>Prvým predsedom slovenskej Matice je biskup Štefan Moyses</vt:lpstr>
      <vt:lpstr>V roku 2023  si pripomíname: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Pavlom Országhom Hviezdoslavom, právnikom  a  básnikom (1849 – 1921), ktorý napísal báseň Na smrť Moysesa 5.júla 1869 a v nej píše: </vt:lpstr>
      <vt:lpstr>Prezentácia programu PowerPoint</vt:lpstr>
      <vt:lpstr>Prezentácia programu PowerPoint</vt:lpstr>
      <vt:lpstr>Hviezdoslav sa stal v roku 1911  Čestným predsedom MS v Martine</vt:lpstr>
      <vt:lpstr>P.O. Hviezdoslav, 5.júna 1919,  K znovutovoreniu Matice slovenskej </vt:lpstr>
      <vt:lpstr>Valné zhromaždenie MS                          5.augusta 1919 zvolilo</vt:lpstr>
      <vt:lpstr>Ako to vlastne  v onom jubilejnom  miléniovom roku cyrilometodského jubilea 1863       s vytvorením Matice bolo?</vt:lpstr>
      <vt:lpstr>Ján Samuel Francisci – Rimavský (1822- 1905):                                                 Črty z doby moysesovskej</vt:lpstr>
      <vt:lpstr>Prezentácia programu PowerPoint</vt:lpstr>
      <vt:lpstr>3. - 4.augusta 1863</vt:lpstr>
      <vt:lpstr>Prezentácia programu PowerPoint</vt:lpstr>
      <vt:lpstr>3 Valné zhromaždenie MS 9.augusta 1865</vt:lpstr>
      <vt:lpstr>Prezentácia programu PowerPoint</vt:lpstr>
      <vt:lpstr>Prezentácia programu PowerPoint</vt:lpstr>
      <vt:lpstr>Ďakujem za pozornosť!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Farár</dc:creator>
  <cp:lastModifiedBy>Pavol Zemko</cp:lastModifiedBy>
  <cp:revision>19</cp:revision>
  <dcterms:created xsi:type="dcterms:W3CDTF">2023-05-10T06:57:02Z</dcterms:created>
  <dcterms:modified xsi:type="dcterms:W3CDTF">2023-10-01T21:29:20Z</dcterms:modified>
</cp:coreProperties>
</file>